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61" r:id="rId5"/>
    <p:sldId id="262" r:id="rId6"/>
    <p:sldId id="259" r:id="rId7"/>
    <p:sldId id="263" r:id="rId8"/>
    <p:sldId id="260"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489"/>
    <p:restoredTop sz="96327"/>
  </p:normalViewPr>
  <p:slideViewPr>
    <p:cSldViewPr snapToGrid="0" snapToObjects="1">
      <p:cViewPr>
        <p:scale>
          <a:sx n="130" d="100"/>
          <a:sy n="130" d="100"/>
        </p:scale>
        <p:origin x="1000" y="6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dirty="0"/>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Date Placeholder 6"/>
          <p:cNvSpPr>
            <a:spLocks noGrp="1"/>
          </p:cNvSpPr>
          <p:nvPr>
            <p:ph type="dt" sz="half" idx="10"/>
          </p:nvPr>
        </p:nvSpPr>
        <p:spPr/>
        <p:txBody>
          <a:bodyPr/>
          <a:lstStyle/>
          <a:p>
            <a:fld id="{5CADE05C-CC4A-BE4B-A0E1-6ACDAAF05C1C}" type="datetimeFigureOut">
              <a:t>4/12/22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1F06FF-D427-E44C-99CB-91F04A22EF79}" type="slidenum">
              <a:t>‹#›</a:t>
            </a:fld>
            <a:endParaRPr lang="en-US"/>
          </a:p>
        </p:txBody>
      </p:sp>
    </p:spTree>
    <p:extLst>
      <p:ext uri="{BB962C8B-B14F-4D97-AF65-F5344CB8AC3E}">
        <p14:creationId xmlns:p14="http://schemas.microsoft.com/office/powerpoint/2010/main" val="317764549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CADE05C-CC4A-BE4B-A0E1-6ACDAAF05C1C}" type="datetimeFigureOut">
              <a:t>4/12/22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1F06FF-D427-E44C-99CB-91F04A22EF79}" type="slidenum">
              <a:t>‹#›</a:t>
            </a:fld>
            <a:endParaRPr lang="en-US"/>
          </a:p>
        </p:txBody>
      </p:sp>
    </p:spTree>
    <p:extLst>
      <p:ext uri="{BB962C8B-B14F-4D97-AF65-F5344CB8AC3E}">
        <p14:creationId xmlns:p14="http://schemas.microsoft.com/office/powerpoint/2010/main" val="1276136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CADE05C-CC4A-BE4B-A0E1-6ACDAAF05C1C}" type="datetimeFigureOut">
              <a:t>4/12/22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1F06FF-D427-E44C-99CB-91F04A22EF79}" type="slidenum">
              <a:t>‹#›</a:t>
            </a:fld>
            <a:endParaRPr lang="en-US"/>
          </a:p>
        </p:txBody>
      </p:sp>
    </p:spTree>
    <p:extLst>
      <p:ext uri="{BB962C8B-B14F-4D97-AF65-F5344CB8AC3E}">
        <p14:creationId xmlns:p14="http://schemas.microsoft.com/office/powerpoint/2010/main" val="3137344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CADE05C-CC4A-BE4B-A0E1-6ACDAAF05C1C}" type="datetimeFigureOut">
              <a:t>4/12/22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1F06FF-D427-E44C-99CB-91F04A22EF79}" type="slidenum">
              <a:t>‹#›</a:t>
            </a:fld>
            <a:endParaRPr lang="en-US"/>
          </a:p>
        </p:txBody>
      </p:sp>
    </p:spTree>
    <p:extLst>
      <p:ext uri="{BB962C8B-B14F-4D97-AF65-F5344CB8AC3E}">
        <p14:creationId xmlns:p14="http://schemas.microsoft.com/office/powerpoint/2010/main" val="3972540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dirty="0"/>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Date Placeholder 6"/>
          <p:cNvSpPr>
            <a:spLocks noGrp="1"/>
          </p:cNvSpPr>
          <p:nvPr>
            <p:ph type="dt" sz="half" idx="10"/>
          </p:nvPr>
        </p:nvSpPr>
        <p:spPr/>
        <p:txBody>
          <a:bodyPr/>
          <a:lstStyle/>
          <a:p>
            <a:fld id="{5CADE05C-CC4A-BE4B-A0E1-6ACDAAF05C1C}" type="datetimeFigureOut">
              <a:t>4/12/22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1F06FF-D427-E44C-99CB-91F04A22EF79}" type="slidenum">
              <a:t>‹#›</a:t>
            </a:fld>
            <a:endParaRPr lang="en-US"/>
          </a:p>
        </p:txBody>
      </p:sp>
    </p:spTree>
    <p:extLst>
      <p:ext uri="{BB962C8B-B14F-4D97-AF65-F5344CB8AC3E}">
        <p14:creationId xmlns:p14="http://schemas.microsoft.com/office/powerpoint/2010/main" val="111996832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0"/>
          </p:nvPr>
        </p:nvSpPr>
        <p:spPr/>
        <p:txBody>
          <a:bodyPr/>
          <a:lstStyle/>
          <a:p>
            <a:fld id="{5CADE05C-CC4A-BE4B-A0E1-6ACDAAF05C1C}" type="datetimeFigureOut">
              <a:t>4/12/22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71F06FF-D427-E44C-99CB-91F04A22EF79}" type="slidenum">
              <a:t>‹#›</a:t>
            </a:fld>
            <a:endParaRPr lang="en-US"/>
          </a:p>
        </p:txBody>
      </p:sp>
    </p:spTree>
    <p:extLst>
      <p:ext uri="{BB962C8B-B14F-4D97-AF65-F5344CB8AC3E}">
        <p14:creationId xmlns:p14="http://schemas.microsoft.com/office/powerpoint/2010/main" val="3918157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Date Placeholder 6"/>
          <p:cNvSpPr>
            <a:spLocks noGrp="1"/>
          </p:cNvSpPr>
          <p:nvPr>
            <p:ph type="dt" sz="half" idx="10"/>
          </p:nvPr>
        </p:nvSpPr>
        <p:spPr/>
        <p:txBody>
          <a:bodyPr/>
          <a:lstStyle/>
          <a:p>
            <a:fld id="{5CADE05C-CC4A-BE4B-A0E1-6ACDAAF05C1C}" type="datetimeFigureOut">
              <a:t>4/12/22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1F06FF-D427-E44C-99CB-91F04A22EF79}" type="slidenum">
              <a:t>‹#›</a:t>
            </a:fld>
            <a:endParaRPr lang="en-US"/>
          </a:p>
        </p:txBody>
      </p:sp>
      <p:sp>
        <p:nvSpPr>
          <p:cNvPr id="10" name="Title 9"/>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88669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5CADE05C-CC4A-BE4B-A0E1-6ACDAAF05C1C}" type="datetimeFigureOut">
              <a:t>4/12/22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1F06FF-D427-E44C-99CB-91F04A22EF79}" type="slidenum">
              <a:t>‹#›</a:t>
            </a:fld>
            <a:endParaRPr lang="en-US"/>
          </a:p>
        </p:txBody>
      </p:sp>
    </p:spTree>
    <p:extLst>
      <p:ext uri="{BB962C8B-B14F-4D97-AF65-F5344CB8AC3E}">
        <p14:creationId xmlns:p14="http://schemas.microsoft.com/office/powerpoint/2010/main" val="3259853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ADE05C-CC4A-BE4B-A0E1-6ACDAAF05C1C}" type="datetimeFigureOut">
              <a:t>4/12/22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1F06FF-D427-E44C-99CB-91F04A22EF79}" type="slidenum">
              <a:t>‹#›</a:t>
            </a:fld>
            <a:endParaRPr lang="en-US"/>
          </a:p>
        </p:txBody>
      </p:sp>
    </p:spTree>
    <p:extLst>
      <p:ext uri="{BB962C8B-B14F-4D97-AF65-F5344CB8AC3E}">
        <p14:creationId xmlns:p14="http://schemas.microsoft.com/office/powerpoint/2010/main" val="2683022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dirty="0"/>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Date Placeholder 8"/>
          <p:cNvSpPr>
            <a:spLocks noGrp="1"/>
          </p:cNvSpPr>
          <p:nvPr>
            <p:ph type="dt" sz="half" idx="10"/>
          </p:nvPr>
        </p:nvSpPr>
        <p:spPr/>
        <p:txBody>
          <a:bodyPr/>
          <a:lstStyle/>
          <a:p>
            <a:fld id="{5CADE05C-CC4A-BE4B-A0E1-6ACDAAF05C1C}" type="datetimeFigureOut">
              <a:t>4/12/22</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771F06FF-D427-E44C-99CB-91F04A22EF79}" type="slidenum">
              <a:t>‹#›</a:t>
            </a:fld>
            <a:endParaRPr lang="en-US"/>
          </a:p>
        </p:txBody>
      </p:sp>
    </p:spTree>
    <p:extLst>
      <p:ext uri="{BB962C8B-B14F-4D97-AF65-F5344CB8AC3E}">
        <p14:creationId xmlns:p14="http://schemas.microsoft.com/office/powerpoint/2010/main" val="1999704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dirty="0"/>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CADE05C-CC4A-BE4B-A0E1-6ACDAAF05C1C}" type="datetimeFigureOut">
              <a:t>4/12/22</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771F06FF-D427-E44C-99CB-91F04A22EF79}" type="slidenum">
              <a:t>‹#›</a:t>
            </a:fld>
            <a:endParaRPr lang="en-US"/>
          </a:p>
        </p:txBody>
      </p:sp>
    </p:spTree>
    <p:extLst>
      <p:ext uri="{BB962C8B-B14F-4D97-AF65-F5344CB8AC3E}">
        <p14:creationId xmlns:p14="http://schemas.microsoft.com/office/powerpoint/2010/main" val="576145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dirty="0"/>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5CADE05C-CC4A-BE4B-A0E1-6ACDAAF05C1C}" type="datetimeFigureOut">
              <a:t>4/12/22</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771F06FF-D427-E44C-99CB-91F04A22EF79}" type="slidenum">
              <a:t>‹#›</a:t>
            </a:fld>
            <a:endParaRPr lang="en-US"/>
          </a:p>
        </p:txBody>
      </p:sp>
    </p:spTree>
    <p:extLst>
      <p:ext uri="{BB962C8B-B14F-4D97-AF65-F5344CB8AC3E}">
        <p14:creationId xmlns:p14="http://schemas.microsoft.com/office/powerpoint/2010/main" val="26607772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024F4-1FF6-9D49-F6C1-6CF73CF7AC20}"/>
              </a:ext>
            </a:extLst>
          </p:cNvPr>
          <p:cNvSpPr>
            <a:spLocks noGrp="1"/>
          </p:cNvSpPr>
          <p:nvPr>
            <p:ph type="ctrTitle"/>
          </p:nvPr>
        </p:nvSpPr>
        <p:spPr>
          <a:xfrm>
            <a:off x="1116495" y="1828800"/>
            <a:ext cx="9959009" cy="2203864"/>
          </a:xfrm>
        </p:spPr>
        <p:txBody>
          <a:bodyPr>
            <a:normAutofit fontScale="90000"/>
          </a:bodyPr>
          <a:lstStyle/>
          <a:p>
            <a:r>
              <a:rPr lang="en-US"/>
              <a:t>COREMAP DATA SCIENTIST CANDIDATE</a:t>
            </a:r>
            <a:br>
              <a:rPr lang="en-US"/>
            </a:br>
            <a:r>
              <a:rPr lang="en-US"/>
              <a:t>HOMEWORK PROBLEM</a:t>
            </a:r>
            <a:br>
              <a:rPr lang="en-US"/>
            </a:br>
            <a:endParaRPr lang="en-US"/>
          </a:p>
        </p:txBody>
      </p:sp>
      <p:sp>
        <p:nvSpPr>
          <p:cNvPr id="3" name="Subtitle 2">
            <a:extLst>
              <a:ext uri="{FF2B5EF4-FFF2-40B4-BE49-F238E27FC236}">
                <a16:creationId xmlns:a16="http://schemas.microsoft.com/office/drawing/2014/main" id="{4B892EB6-0301-BA4E-0533-69FD59CE2FB8}"/>
              </a:ext>
            </a:extLst>
          </p:cNvPr>
          <p:cNvSpPr>
            <a:spLocks noGrp="1"/>
          </p:cNvSpPr>
          <p:nvPr>
            <p:ph type="subTitle" idx="1"/>
          </p:nvPr>
        </p:nvSpPr>
        <p:spPr/>
        <p:txBody>
          <a:bodyPr/>
          <a:lstStyle/>
          <a:p>
            <a:r>
              <a:rPr lang="en-US"/>
              <a:t>Scott Stearns</a:t>
            </a:r>
          </a:p>
          <a:p>
            <a:r>
              <a:rPr lang="en-US"/>
              <a:t>13 April 2022</a:t>
            </a:r>
          </a:p>
        </p:txBody>
      </p:sp>
    </p:spTree>
    <p:extLst>
      <p:ext uri="{BB962C8B-B14F-4D97-AF65-F5344CB8AC3E}">
        <p14:creationId xmlns:p14="http://schemas.microsoft.com/office/powerpoint/2010/main" val="240312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2256511-0BDD-E56D-67BC-97FC8CE10046}"/>
              </a:ext>
            </a:extLst>
          </p:cNvPr>
          <p:cNvSpPr>
            <a:spLocks noGrp="1"/>
          </p:cNvSpPr>
          <p:nvPr>
            <p:ph type="ctrTitle"/>
          </p:nvPr>
        </p:nvSpPr>
        <p:spPr>
          <a:xfrm>
            <a:off x="643468" y="820010"/>
            <a:ext cx="3415288" cy="3212654"/>
          </a:xfrm>
          <a:noFill/>
          <a:ln>
            <a:solidFill>
              <a:schemeClr val="bg1"/>
            </a:solidFill>
          </a:ln>
        </p:spPr>
        <p:txBody>
          <a:bodyPr>
            <a:normAutofit/>
          </a:bodyPr>
          <a:lstStyle/>
          <a:p>
            <a:r>
              <a:rPr lang="en-US" sz="3500">
                <a:solidFill>
                  <a:schemeClr val="bg1"/>
                </a:solidFill>
              </a:rPr>
              <a:t>PART I: EVENT DETECTION</a:t>
            </a:r>
          </a:p>
        </p:txBody>
      </p:sp>
      <p:pic>
        <p:nvPicPr>
          <p:cNvPr id="1030" name="Picture 6">
            <a:extLst>
              <a:ext uri="{FF2B5EF4-FFF2-40B4-BE49-F238E27FC236}">
                <a16:creationId xmlns:a16="http://schemas.microsoft.com/office/drawing/2014/main" id="{D8A22C27-821B-56EF-39AC-F2CF08CB7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4296" y="141400"/>
            <a:ext cx="7537703" cy="6406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4706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2256511-0BDD-E56D-67BC-97FC8CE10046}"/>
              </a:ext>
            </a:extLst>
          </p:cNvPr>
          <p:cNvSpPr>
            <a:spLocks noGrp="1"/>
          </p:cNvSpPr>
          <p:nvPr>
            <p:ph type="ctrTitle"/>
          </p:nvPr>
        </p:nvSpPr>
        <p:spPr>
          <a:xfrm>
            <a:off x="1116495" y="298173"/>
            <a:ext cx="9959009" cy="824948"/>
          </a:xfrm>
        </p:spPr>
        <p:txBody>
          <a:bodyPr>
            <a:normAutofit fontScale="90000"/>
          </a:bodyPr>
          <a:lstStyle/>
          <a:p>
            <a:r>
              <a:rPr lang="en-US"/>
              <a:t>PART II: WAVEFORM DESCRIPTION</a:t>
            </a:r>
          </a:p>
        </p:txBody>
      </p:sp>
      <p:pic>
        <p:nvPicPr>
          <p:cNvPr id="3" name="Picture 2" descr="A picture containing chart&#10;&#10;Description automatically generated">
            <a:extLst>
              <a:ext uri="{FF2B5EF4-FFF2-40B4-BE49-F238E27FC236}">
                <a16:creationId xmlns:a16="http://schemas.microsoft.com/office/drawing/2014/main" id="{3B577C47-8075-98FA-35DB-142647AFB2A0}"/>
              </a:ext>
            </a:extLst>
          </p:cNvPr>
          <p:cNvPicPr>
            <a:picLocks noChangeAspect="1"/>
          </p:cNvPicPr>
          <p:nvPr/>
        </p:nvPicPr>
        <p:blipFill>
          <a:blip r:embed="rId2"/>
          <a:stretch>
            <a:fillRect/>
          </a:stretch>
        </p:blipFill>
        <p:spPr>
          <a:xfrm>
            <a:off x="681213" y="1227974"/>
            <a:ext cx="10829571" cy="5543529"/>
          </a:xfrm>
          <a:prstGeom prst="rect">
            <a:avLst/>
          </a:prstGeom>
        </p:spPr>
      </p:pic>
    </p:spTree>
    <p:extLst>
      <p:ext uri="{BB962C8B-B14F-4D97-AF65-F5344CB8AC3E}">
        <p14:creationId xmlns:p14="http://schemas.microsoft.com/office/powerpoint/2010/main" val="218046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2256511-0BDD-E56D-67BC-97FC8CE10046}"/>
              </a:ext>
            </a:extLst>
          </p:cNvPr>
          <p:cNvSpPr>
            <a:spLocks noGrp="1"/>
          </p:cNvSpPr>
          <p:nvPr>
            <p:ph type="ctrTitle"/>
          </p:nvPr>
        </p:nvSpPr>
        <p:spPr>
          <a:xfrm>
            <a:off x="1116495" y="298173"/>
            <a:ext cx="9959009" cy="824948"/>
          </a:xfrm>
        </p:spPr>
        <p:txBody>
          <a:bodyPr>
            <a:normAutofit fontScale="90000"/>
          </a:bodyPr>
          <a:lstStyle/>
          <a:p>
            <a:r>
              <a:rPr lang="en-US"/>
              <a:t>PART II: WAVEFORM DESCRIPTION</a:t>
            </a:r>
          </a:p>
        </p:txBody>
      </p:sp>
      <p:pic>
        <p:nvPicPr>
          <p:cNvPr id="4" name="Picture 3" descr="Chart&#10;&#10;Description automatically generated">
            <a:extLst>
              <a:ext uri="{FF2B5EF4-FFF2-40B4-BE49-F238E27FC236}">
                <a16:creationId xmlns:a16="http://schemas.microsoft.com/office/drawing/2014/main" id="{335D10C5-0E0F-9DCE-7432-03755C4D087F}"/>
              </a:ext>
            </a:extLst>
          </p:cNvPr>
          <p:cNvPicPr>
            <a:picLocks noChangeAspect="1"/>
          </p:cNvPicPr>
          <p:nvPr/>
        </p:nvPicPr>
        <p:blipFill>
          <a:blip r:embed="rId2"/>
          <a:stretch>
            <a:fillRect/>
          </a:stretch>
        </p:blipFill>
        <p:spPr>
          <a:xfrm>
            <a:off x="653498" y="1247862"/>
            <a:ext cx="10885004" cy="5503482"/>
          </a:xfrm>
          <a:prstGeom prst="rect">
            <a:avLst/>
          </a:prstGeom>
        </p:spPr>
      </p:pic>
    </p:spTree>
    <p:extLst>
      <p:ext uri="{BB962C8B-B14F-4D97-AF65-F5344CB8AC3E}">
        <p14:creationId xmlns:p14="http://schemas.microsoft.com/office/powerpoint/2010/main" val="1925143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2256511-0BDD-E56D-67BC-97FC8CE10046}"/>
              </a:ext>
            </a:extLst>
          </p:cNvPr>
          <p:cNvSpPr>
            <a:spLocks noGrp="1"/>
          </p:cNvSpPr>
          <p:nvPr>
            <p:ph type="ctrTitle"/>
          </p:nvPr>
        </p:nvSpPr>
        <p:spPr>
          <a:xfrm>
            <a:off x="1116495" y="298173"/>
            <a:ext cx="9959009" cy="824948"/>
          </a:xfrm>
        </p:spPr>
        <p:txBody>
          <a:bodyPr>
            <a:normAutofit fontScale="90000"/>
          </a:bodyPr>
          <a:lstStyle/>
          <a:p>
            <a:r>
              <a:rPr lang="en-US"/>
              <a:t>PART II: WAVEFORM DESCRIPTION</a:t>
            </a:r>
          </a:p>
        </p:txBody>
      </p:sp>
      <p:pic>
        <p:nvPicPr>
          <p:cNvPr id="3" name="Picture 2" descr="Chart, line chart&#10;&#10;Description automatically generated">
            <a:extLst>
              <a:ext uri="{FF2B5EF4-FFF2-40B4-BE49-F238E27FC236}">
                <a16:creationId xmlns:a16="http://schemas.microsoft.com/office/drawing/2014/main" id="{F96FEA32-AA4D-7E2E-99C3-79F9AEDB2074}"/>
              </a:ext>
            </a:extLst>
          </p:cNvPr>
          <p:cNvPicPr>
            <a:picLocks noChangeAspect="1"/>
          </p:cNvPicPr>
          <p:nvPr/>
        </p:nvPicPr>
        <p:blipFill>
          <a:blip r:embed="rId2"/>
          <a:stretch>
            <a:fillRect/>
          </a:stretch>
        </p:blipFill>
        <p:spPr>
          <a:xfrm>
            <a:off x="319217" y="1297713"/>
            <a:ext cx="11553566" cy="5373325"/>
          </a:xfrm>
          <a:prstGeom prst="rect">
            <a:avLst/>
          </a:prstGeom>
        </p:spPr>
      </p:pic>
    </p:spTree>
    <p:extLst>
      <p:ext uri="{BB962C8B-B14F-4D97-AF65-F5344CB8AC3E}">
        <p14:creationId xmlns:p14="http://schemas.microsoft.com/office/powerpoint/2010/main" val="2851419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2256511-0BDD-E56D-67BC-97FC8CE10046}"/>
              </a:ext>
            </a:extLst>
          </p:cNvPr>
          <p:cNvSpPr>
            <a:spLocks noGrp="1"/>
          </p:cNvSpPr>
          <p:nvPr>
            <p:ph type="ctrTitle"/>
          </p:nvPr>
        </p:nvSpPr>
        <p:spPr>
          <a:xfrm>
            <a:off x="1116495" y="298173"/>
            <a:ext cx="9959009" cy="824948"/>
          </a:xfrm>
        </p:spPr>
        <p:txBody>
          <a:bodyPr>
            <a:normAutofit fontScale="90000"/>
          </a:bodyPr>
          <a:lstStyle/>
          <a:p>
            <a:r>
              <a:rPr lang="en-US"/>
              <a:t>PART III: EVENT PATTERNS</a:t>
            </a:r>
          </a:p>
        </p:txBody>
      </p:sp>
      <p:grpSp>
        <p:nvGrpSpPr>
          <p:cNvPr id="14" name="Group 13">
            <a:extLst>
              <a:ext uri="{FF2B5EF4-FFF2-40B4-BE49-F238E27FC236}">
                <a16:creationId xmlns:a16="http://schemas.microsoft.com/office/drawing/2014/main" id="{0E0F44D3-2AEA-E4F9-6BEF-B803A9AC45BB}"/>
              </a:ext>
            </a:extLst>
          </p:cNvPr>
          <p:cNvGrpSpPr/>
          <p:nvPr/>
        </p:nvGrpSpPr>
        <p:grpSpPr>
          <a:xfrm>
            <a:off x="1821628" y="1248033"/>
            <a:ext cx="3739710" cy="5461686"/>
            <a:chOff x="3643076" y="0"/>
            <a:chExt cx="4905847" cy="6858000"/>
          </a:xfrm>
        </p:grpSpPr>
        <p:pic>
          <p:nvPicPr>
            <p:cNvPr id="15" name="Picture 14">
              <a:extLst>
                <a:ext uri="{FF2B5EF4-FFF2-40B4-BE49-F238E27FC236}">
                  <a16:creationId xmlns:a16="http://schemas.microsoft.com/office/drawing/2014/main" id="{CD7B464E-FCBF-37EA-F9E0-E1DEBED7B749}"/>
                </a:ext>
              </a:extLst>
            </p:cNvPr>
            <p:cNvPicPr>
              <a:picLocks noChangeAspect="1"/>
            </p:cNvPicPr>
            <p:nvPr/>
          </p:nvPicPr>
          <p:blipFill>
            <a:blip r:embed="rId2"/>
            <a:stretch>
              <a:fillRect/>
            </a:stretch>
          </p:blipFill>
          <p:spPr>
            <a:xfrm>
              <a:off x="3643076" y="0"/>
              <a:ext cx="4905847" cy="6858000"/>
            </a:xfrm>
            <a:prstGeom prst="rect">
              <a:avLst/>
            </a:prstGeom>
          </p:spPr>
        </p:pic>
        <p:cxnSp>
          <p:nvCxnSpPr>
            <p:cNvPr id="16" name="Straight Connector 15">
              <a:extLst>
                <a:ext uri="{FF2B5EF4-FFF2-40B4-BE49-F238E27FC236}">
                  <a16:creationId xmlns:a16="http://schemas.microsoft.com/office/drawing/2014/main" id="{02B9A0E7-D4E0-A152-C9A4-FD67C8FDD481}"/>
                </a:ext>
              </a:extLst>
            </p:cNvPr>
            <p:cNvCxnSpPr/>
            <p:nvPr/>
          </p:nvCxnSpPr>
          <p:spPr>
            <a:xfrm>
              <a:off x="4901514" y="2364259"/>
              <a:ext cx="691978" cy="7743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765699-2111-2238-0205-97774F525806}"/>
                </a:ext>
              </a:extLst>
            </p:cNvPr>
            <p:cNvCxnSpPr>
              <a:cxnSpLocks/>
            </p:cNvCxnSpPr>
            <p:nvPr/>
          </p:nvCxnSpPr>
          <p:spPr>
            <a:xfrm>
              <a:off x="5361732" y="2389915"/>
              <a:ext cx="691978" cy="7743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30E04A-2068-32F0-78C9-953F45351144}"/>
                </a:ext>
              </a:extLst>
            </p:cNvPr>
            <p:cNvCxnSpPr>
              <a:cxnSpLocks/>
            </p:cNvCxnSpPr>
            <p:nvPr/>
          </p:nvCxnSpPr>
          <p:spPr>
            <a:xfrm>
              <a:off x="5750010" y="2364259"/>
              <a:ext cx="691978" cy="7743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4B43B2A-75B2-FB1C-2C52-9F349DC4D1F6}"/>
                </a:ext>
              </a:extLst>
            </p:cNvPr>
            <p:cNvCxnSpPr>
              <a:cxnSpLocks/>
            </p:cNvCxnSpPr>
            <p:nvPr/>
          </p:nvCxnSpPr>
          <p:spPr>
            <a:xfrm>
              <a:off x="6252517" y="2364258"/>
              <a:ext cx="691978" cy="7743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0D9F409-D2DF-9334-9224-E03A879A2D83}"/>
                </a:ext>
              </a:extLst>
            </p:cNvPr>
            <p:cNvCxnSpPr>
              <a:cxnSpLocks/>
            </p:cNvCxnSpPr>
            <p:nvPr/>
          </p:nvCxnSpPr>
          <p:spPr>
            <a:xfrm>
              <a:off x="6691016" y="2389914"/>
              <a:ext cx="691978" cy="7743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D590C3A-1633-EE78-FD89-71633C563C37}"/>
                </a:ext>
              </a:extLst>
            </p:cNvPr>
            <p:cNvCxnSpPr/>
            <p:nvPr/>
          </p:nvCxnSpPr>
          <p:spPr>
            <a:xfrm>
              <a:off x="4463015" y="2389914"/>
              <a:ext cx="691978" cy="7743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EDACF5E-27F6-36BB-55FA-14F6C849B09C}"/>
                </a:ext>
              </a:extLst>
            </p:cNvPr>
            <p:cNvCxnSpPr/>
            <p:nvPr/>
          </p:nvCxnSpPr>
          <p:spPr>
            <a:xfrm>
              <a:off x="4004058" y="2389914"/>
              <a:ext cx="691978" cy="774357"/>
            </a:xfrm>
            <a:prstGeom prst="line">
              <a:avLst/>
            </a:prstGeom>
            <a:ln w="25400"/>
          </p:spPr>
          <p:style>
            <a:lnRef idx="1">
              <a:schemeClr val="accent1"/>
            </a:lnRef>
            <a:fillRef idx="0">
              <a:schemeClr val="accent1"/>
            </a:fillRef>
            <a:effectRef idx="0">
              <a:schemeClr val="accent1"/>
            </a:effectRef>
            <a:fontRef idx="minor">
              <a:schemeClr val="tx1"/>
            </a:fontRef>
          </p:style>
        </p:cxnSp>
      </p:grpSp>
      <p:pic>
        <p:nvPicPr>
          <p:cNvPr id="25" name="Picture 24" descr="Chart, box and whisker chart&#10;&#10;Description automatically generated">
            <a:extLst>
              <a:ext uri="{FF2B5EF4-FFF2-40B4-BE49-F238E27FC236}">
                <a16:creationId xmlns:a16="http://schemas.microsoft.com/office/drawing/2014/main" id="{BE2DF800-0737-B515-AB56-81CD64F17667}"/>
              </a:ext>
            </a:extLst>
          </p:cNvPr>
          <p:cNvPicPr>
            <a:picLocks noChangeAspect="1"/>
          </p:cNvPicPr>
          <p:nvPr/>
        </p:nvPicPr>
        <p:blipFill>
          <a:blip r:embed="rId3"/>
          <a:stretch>
            <a:fillRect/>
          </a:stretch>
        </p:blipFill>
        <p:spPr>
          <a:xfrm>
            <a:off x="6520641" y="1248033"/>
            <a:ext cx="3906998" cy="5461686"/>
          </a:xfrm>
          <a:prstGeom prst="rect">
            <a:avLst/>
          </a:prstGeom>
        </p:spPr>
      </p:pic>
      <p:sp>
        <p:nvSpPr>
          <p:cNvPr id="29" name="Right Arrow 28">
            <a:extLst>
              <a:ext uri="{FF2B5EF4-FFF2-40B4-BE49-F238E27FC236}">
                <a16:creationId xmlns:a16="http://schemas.microsoft.com/office/drawing/2014/main" id="{D6D31930-9E08-4EEC-848F-BCDEB72E3744}"/>
              </a:ext>
            </a:extLst>
          </p:cNvPr>
          <p:cNvSpPr/>
          <p:nvPr/>
        </p:nvSpPr>
        <p:spPr>
          <a:xfrm rot="10800000">
            <a:off x="10526085" y="2035278"/>
            <a:ext cx="589935" cy="2654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A3596670-B72E-5C90-D979-4093D13A00F1}"/>
              </a:ext>
            </a:extLst>
          </p:cNvPr>
          <p:cNvSpPr/>
          <p:nvPr/>
        </p:nvSpPr>
        <p:spPr>
          <a:xfrm rot="10800000">
            <a:off x="5680651" y="3502576"/>
            <a:ext cx="589935" cy="2654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003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2256511-0BDD-E56D-67BC-97FC8CE10046}"/>
              </a:ext>
            </a:extLst>
          </p:cNvPr>
          <p:cNvSpPr>
            <a:spLocks noGrp="1"/>
          </p:cNvSpPr>
          <p:nvPr>
            <p:ph type="ctrTitle"/>
          </p:nvPr>
        </p:nvSpPr>
        <p:spPr>
          <a:xfrm>
            <a:off x="1116495" y="298173"/>
            <a:ext cx="9959009" cy="824948"/>
          </a:xfrm>
        </p:spPr>
        <p:txBody>
          <a:bodyPr>
            <a:normAutofit fontScale="90000"/>
          </a:bodyPr>
          <a:lstStyle/>
          <a:p>
            <a:r>
              <a:rPr lang="en-US"/>
              <a:t>PART III: EVENT PATTERNS</a:t>
            </a:r>
          </a:p>
        </p:txBody>
      </p:sp>
      <p:pic>
        <p:nvPicPr>
          <p:cNvPr id="2" name="Video02" descr="Video02">
            <a:hlinkClick r:id="" action="ppaction://media"/>
            <a:extLst>
              <a:ext uri="{FF2B5EF4-FFF2-40B4-BE49-F238E27FC236}">
                <a16:creationId xmlns:a16="http://schemas.microsoft.com/office/drawing/2014/main" id="{238F499D-93A1-4E54-9CBB-633033BE221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74606" y="1200153"/>
            <a:ext cx="7172172" cy="5557629"/>
          </a:xfrm>
          <a:prstGeom prst="rect">
            <a:avLst/>
          </a:prstGeom>
        </p:spPr>
      </p:pic>
    </p:spTree>
    <p:extLst>
      <p:ext uri="{BB962C8B-B14F-4D97-AF65-F5344CB8AC3E}">
        <p14:creationId xmlns:p14="http://schemas.microsoft.com/office/powerpoint/2010/main" val="200122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2256511-0BDD-E56D-67BC-97FC8CE10046}"/>
              </a:ext>
            </a:extLst>
          </p:cNvPr>
          <p:cNvSpPr>
            <a:spLocks noGrp="1"/>
          </p:cNvSpPr>
          <p:nvPr>
            <p:ph type="ctrTitle"/>
          </p:nvPr>
        </p:nvSpPr>
        <p:spPr>
          <a:xfrm>
            <a:off x="1116495" y="190021"/>
            <a:ext cx="9959009" cy="824948"/>
          </a:xfrm>
        </p:spPr>
        <p:txBody>
          <a:bodyPr>
            <a:normAutofit fontScale="90000"/>
          </a:bodyPr>
          <a:lstStyle/>
          <a:p>
            <a:r>
              <a:rPr lang="en-US"/>
              <a:t>PART IV: MACHINE LEARNING</a:t>
            </a:r>
          </a:p>
        </p:txBody>
      </p:sp>
      <p:sp>
        <p:nvSpPr>
          <p:cNvPr id="4" name="TextBox 3">
            <a:extLst>
              <a:ext uri="{FF2B5EF4-FFF2-40B4-BE49-F238E27FC236}">
                <a16:creationId xmlns:a16="http://schemas.microsoft.com/office/drawing/2014/main" id="{734C22D4-D3D6-D362-1FC7-824EB47DBCCF}"/>
              </a:ext>
            </a:extLst>
          </p:cNvPr>
          <p:cNvSpPr txBox="1"/>
          <p:nvPr/>
        </p:nvSpPr>
        <p:spPr>
          <a:xfrm>
            <a:off x="196645" y="1054298"/>
            <a:ext cx="11710220" cy="5755422"/>
          </a:xfrm>
          <a:prstGeom prst="rect">
            <a:avLst/>
          </a:prstGeom>
          <a:noFill/>
        </p:spPr>
        <p:txBody>
          <a:bodyPr wrap="square" rtlCol="0">
            <a:spAutoFit/>
          </a:bodyPr>
          <a:lstStyle/>
          <a:p>
            <a:r>
              <a:rPr lang="en-US" sz="1600" b="1">
                <a:solidFill>
                  <a:schemeClr val="bg1"/>
                </a:solidFill>
              </a:rPr>
              <a:t>What features would be useful?</a:t>
            </a:r>
            <a:r>
              <a:rPr lang="en-US" sz="1600">
                <a:solidFill>
                  <a:schemeClr val="bg1"/>
                </a:solidFill>
              </a:rPr>
              <a:t> For the detection problem, we could imagine features that provide local information about the events, as well as the relationship of the event to other events in the measurements. For example, are the features extracted from an event that is part of a cluster in time or spatially on the array. Local features might include correlation coefficient with a wavelet template, amplitude, symmetry, rise time, deflection direction, and overall duration. Also, we saw the t-f spectrogram of the 'indeterminants' were characteristic and distinct from the 'genuine' events.</a:t>
            </a:r>
          </a:p>
          <a:p>
            <a:endParaRPr lang="en-US" sz="1600">
              <a:solidFill>
                <a:schemeClr val="bg1"/>
              </a:solidFill>
            </a:endParaRPr>
          </a:p>
          <a:p>
            <a:r>
              <a:rPr lang="en-US" sz="1600">
                <a:solidFill>
                  <a:schemeClr val="bg1"/>
                </a:solidFill>
              </a:rPr>
              <a:t>For non-local features, we would want to have a measure of whether the events are part of a burst in time or spatially. Intermittent random events that occur between bursts of activity across the array might be considered false positives.</a:t>
            </a:r>
          </a:p>
          <a:p>
            <a:endParaRPr lang="en-US" sz="1600">
              <a:solidFill>
                <a:schemeClr val="bg1"/>
              </a:solidFill>
            </a:endParaRPr>
          </a:p>
          <a:p>
            <a:r>
              <a:rPr lang="en-US" sz="1600" b="1">
                <a:solidFill>
                  <a:schemeClr val="bg1"/>
                </a:solidFill>
              </a:rPr>
              <a:t>What ML methods would be useful?</a:t>
            </a:r>
            <a:r>
              <a:rPr lang="en-US" sz="1600">
                <a:solidFill>
                  <a:schemeClr val="bg1"/>
                </a:solidFill>
              </a:rPr>
              <a:t> This is the realm of classification as opposed to regression. Since we are working with a labeled data set, supervised learning would be used. Support Vector Machines (SVM) tend to have trouble with very large data sets and the basic implementation is for binary classification problems and not multiclass problems, and do not provide a probalistic output or confidence level. Similarly, nearest neighbor methods like kNN may have trouble with large data sets. Decision trees tend to have problems generalizing and so validation may be a problem. Other methods are worth looking at. For example Naive Bayes classifiers work well with low dimensionality feature vectors (fewer features), and will provide multiclass probabilities.</a:t>
            </a:r>
          </a:p>
          <a:p>
            <a:endParaRPr lang="en-US" sz="1600">
              <a:solidFill>
                <a:schemeClr val="bg1"/>
              </a:solidFill>
            </a:endParaRPr>
          </a:p>
          <a:p>
            <a:r>
              <a:rPr lang="en-US" sz="1600">
                <a:solidFill>
                  <a:schemeClr val="bg1"/>
                </a:solidFill>
              </a:rPr>
              <a:t>Artificial Neural Networks and Deep Learning methods are good especially for multiclass problems and in cases like this where there is a large training set. Also, these can be computationally very fast once trained and will provide a score or confidence level to rank the resulting outputs.</a:t>
            </a:r>
          </a:p>
          <a:p>
            <a:endParaRPr lang="en-US" sz="1600">
              <a:solidFill>
                <a:schemeClr val="bg1"/>
              </a:solidFill>
            </a:endParaRPr>
          </a:p>
          <a:p>
            <a:r>
              <a:rPr lang="en-US" sz="1600" b="1">
                <a:solidFill>
                  <a:schemeClr val="bg1"/>
                </a:solidFill>
              </a:rPr>
              <a:t>Benefits relative to classical signal processing techniques?</a:t>
            </a:r>
            <a:r>
              <a:rPr lang="en-US" sz="1600">
                <a:solidFill>
                  <a:schemeClr val="bg1"/>
                </a:solidFill>
              </a:rPr>
              <a:t> I think both should work together. Preprocessing, normalization, PCA, correlations, transforms, and so on are all based on traditional signal processing and provide critical improvements in the performance of classifiers in general.</a:t>
            </a:r>
          </a:p>
        </p:txBody>
      </p:sp>
    </p:spTree>
    <p:extLst>
      <p:ext uri="{BB962C8B-B14F-4D97-AF65-F5344CB8AC3E}">
        <p14:creationId xmlns:p14="http://schemas.microsoft.com/office/powerpoint/2010/main" val="78973317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{A9CCB65A-597B-FB45-8ED4-81E8AC62C95F}tf10001120</Template>
  <TotalTime>150</TotalTime>
  <Words>429</Words>
  <Application>Microsoft Macintosh PowerPoint</Application>
  <PresentationFormat>Widescreen</PresentationFormat>
  <Paragraphs>19</Paragraphs>
  <Slides>8</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Gill Sans MT</vt:lpstr>
      <vt:lpstr>Parcel</vt:lpstr>
      <vt:lpstr>COREMAP DATA SCIENTIST CANDIDATE HOMEWORK PROBLEM </vt:lpstr>
      <vt:lpstr>PART I: EVENT DETECTION</vt:lpstr>
      <vt:lpstr>PART II: WAVEFORM DESCRIPTION</vt:lpstr>
      <vt:lpstr>PART II: WAVEFORM DESCRIPTION</vt:lpstr>
      <vt:lpstr>PART II: WAVEFORM DESCRIPTION</vt:lpstr>
      <vt:lpstr>PART III: EVENT PATTERNS</vt:lpstr>
      <vt:lpstr>PART III: EVENT PATTERNS</vt:lpstr>
      <vt:lpstr>PART IV: MACHINE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COREMAP DATA SCIENTIST CANDIDATE HOMEWORK PROBLEM </dc:title>
  <dc:creator>Scott Stearns</dc:creator>
  <cp:lastModifiedBy>Scott Stearns</cp:lastModifiedBy>
  <cp:revision>1</cp:revision>
  <dcterms:created xsi:type="dcterms:W3CDTF">2022-04-13T01:20:33Z</dcterms:created>
  <dcterms:modified xsi:type="dcterms:W3CDTF">2022-04-13T03:51:05Z</dcterms:modified>
</cp:coreProperties>
</file>